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57" r:id="rId5"/>
    <p:sldId id="258" r:id="rId6"/>
    <p:sldId id="259" r:id="rId7"/>
    <p:sldId id="260" r:id="rId8"/>
    <p:sldId id="261" r:id="rId9"/>
    <p:sldId id="262" r:id="rId10"/>
    <p:sldId id="263"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BA9E71A-4B44-4E00-A5D9-CED70105ED92}"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ABF0E78-50A6-4088-872A-C7AEDA672A69}"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9241AFE-898F-47C5-9C7C-790EA140C34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4EC422B-FC6B-48E2-94EB-ABA1E80B699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E5BBE21-2989-40F8-8F2D-EE8B8B7E7B2B}"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B98A70B-66C7-42CE-AAD7-A097E64370F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878FC83-02E7-461F-B724-53B14FA00C25}"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AB40D14-FAA5-483C-853D-F89E9CAF520D}"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0B2CC9A-9BB5-4673-AAC0-9F67D64F5CF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07BAC46-7BB5-424D-B7CE-9EB35F1A116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12B46E2-67D1-457D-BED4-007BCE42E4C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3C27A4D-DEEF-4ED6-AA62-0A2B1320EB2F}"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4213" y="3141663"/>
            <a:ext cx="7772400" cy="1470025"/>
          </a:xfrm>
        </p:spPr>
        <p:txBody>
          <a:bodyPr/>
          <a:lstStyle/>
          <a:p>
            <a:r>
              <a:rPr lang="ru-RU" b="1" dirty="0" smtClean="0">
                <a:solidFill>
                  <a:srgbClr val="006666"/>
                </a:solidFill>
                <a:effectLst>
                  <a:outerShdw blurRad="38100" dist="38100" dir="2700000" algn="tl">
                    <a:srgbClr val="000000">
                      <a:alpha val="43137"/>
                    </a:srgbClr>
                  </a:outerShdw>
                </a:effectLst>
              </a:rPr>
              <a:t>Ответственность за нарушение требований охраны труда</a:t>
            </a:r>
            <a:endParaRPr lang="ru-RU" b="1" dirty="0">
              <a:solidFill>
                <a:srgbClr val="006666"/>
              </a:solidFill>
              <a:effectLst>
                <a:outerShdw blurRad="38100" dist="38100" dir="2700000" algn="tl">
                  <a:srgbClr val="000000">
                    <a:alpha val="43137"/>
                  </a:srgbClr>
                </a:outerShdw>
              </a:effectLst>
            </a:endParaRPr>
          </a:p>
        </p:txBody>
      </p:sp>
      <p:sp>
        <p:nvSpPr>
          <p:cNvPr id="2054" name="Rectangle 6"/>
          <p:cNvSpPr>
            <a:spLocks noGrp="1" noChangeArrowheads="1"/>
          </p:cNvSpPr>
          <p:nvPr>
            <p:ph type="subTitle" idx="1"/>
          </p:nvPr>
        </p:nvSpPr>
        <p:spPr>
          <a:xfrm>
            <a:off x="1547813" y="5589588"/>
            <a:ext cx="6400800" cy="960437"/>
          </a:xfrm>
        </p:spPr>
        <p:txBody>
          <a:bodyPr/>
          <a:lstStyle/>
          <a:p>
            <a:r>
              <a:rPr lang="ru-RU" b="1" i="1" dirty="0" smtClean="0">
                <a:solidFill>
                  <a:schemeClr val="bg1"/>
                </a:solidFill>
                <a:effectLst>
                  <a:outerShdw blurRad="38100" dist="38100" dir="2700000" algn="tl">
                    <a:srgbClr val="000000">
                      <a:alpha val="43137"/>
                    </a:srgbClr>
                  </a:outerShdw>
                </a:effectLst>
              </a:rPr>
              <a:t>Лекция № 5</a:t>
            </a:r>
            <a:endParaRPr lang="ru-RU" b="1" i="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14348" y="571480"/>
            <a:ext cx="7972452" cy="633412"/>
          </a:xfrm>
        </p:spPr>
        <p:txBody>
          <a:bodyPr/>
          <a:lstStyle/>
          <a:p>
            <a:r>
              <a:rPr lang="ru-RU" sz="2800" b="1" spc="300" dirty="0">
                <a:solidFill>
                  <a:srgbClr val="006666"/>
                </a:solidFill>
                <a:effectLst>
                  <a:outerShdw blurRad="38100" dist="38100" dir="2700000" algn="tl">
                    <a:srgbClr val="000000">
                      <a:alpha val="43137"/>
                    </a:srgbClr>
                  </a:outerShdw>
                </a:effectLst>
                <a:latin typeface="+mj-lt"/>
                <a:ea typeface="+mj-ea"/>
                <a:cs typeface="+mj-cs"/>
              </a:rPr>
              <a:t>Уголовная ответственность</a:t>
            </a:r>
            <a:br>
              <a:rPr lang="ru-RU" sz="2800" b="1" spc="300" dirty="0">
                <a:solidFill>
                  <a:srgbClr val="006666"/>
                </a:solidFill>
                <a:effectLst>
                  <a:outerShdw blurRad="38100" dist="38100" dir="2700000" algn="tl">
                    <a:srgbClr val="000000">
                      <a:alpha val="43137"/>
                    </a:srgbClr>
                  </a:outerShdw>
                </a:effectLst>
                <a:latin typeface="+mj-lt"/>
                <a:ea typeface="+mj-ea"/>
                <a:cs typeface="+mj-cs"/>
              </a:rPr>
            </a:br>
            <a:endParaRPr lang="ru-RU" sz="2800" b="1" dirty="0">
              <a:solidFill>
                <a:srgbClr val="006666"/>
              </a:solidFill>
            </a:endParaRPr>
          </a:p>
        </p:txBody>
      </p:sp>
      <p:sp>
        <p:nvSpPr>
          <p:cNvPr id="27651" name="Rectangle 3"/>
          <p:cNvSpPr>
            <a:spLocks noGrp="1" noChangeArrowheads="1"/>
          </p:cNvSpPr>
          <p:nvPr>
            <p:ph type="body" idx="1"/>
          </p:nvPr>
        </p:nvSpPr>
        <p:spPr>
          <a:xfrm>
            <a:off x="457200" y="1196975"/>
            <a:ext cx="8229600" cy="4929188"/>
          </a:xfrm>
        </p:spPr>
        <p:txBody>
          <a:bodyPr/>
          <a:lstStyle/>
          <a:p>
            <a:pPr algn="ctr">
              <a:buNone/>
            </a:pPr>
            <a:r>
              <a:rPr lang="ru-RU" sz="2400" b="1" dirty="0">
                <a:solidFill>
                  <a:schemeClr val="tx1"/>
                </a:solidFill>
                <a:latin typeface="+mn-lt"/>
                <a:ea typeface="+mn-ea"/>
                <a:cs typeface="+mn-cs"/>
              </a:rPr>
              <a:t>Статья 143 УК РФ</a:t>
            </a:r>
            <a:r>
              <a:rPr lang="ru-RU" sz="2400" b="1" dirty="0" smtClean="0">
                <a:solidFill>
                  <a:schemeClr val="tx1"/>
                </a:solidFill>
                <a:latin typeface="+mn-lt"/>
                <a:ea typeface="+mn-ea"/>
                <a:cs typeface="+mn-cs"/>
              </a:rPr>
              <a:t>:</a:t>
            </a:r>
          </a:p>
          <a:p>
            <a:pPr>
              <a:lnSpc>
                <a:spcPct val="150000"/>
              </a:lnSpc>
              <a:spcBef>
                <a:spcPts val="0"/>
              </a:spcBef>
              <a:buFont typeface="Wingdings" pitchFamily="2" charset="2"/>
              <a:buChar char="v"/>
            </a:pPr>
            <a:r>
              <a:rPr lang="ru-RU" sz="1800" i="1" dirty="0" smtClean="0">
                <a:solidFill>
                  <a:schemeClr val="tx1"/>
                </a:solidFill>
                <a:latin typeface="+mn-lt"/>
                <a:ea typeface="+mn-ea"/>
                <a:cs typeface="+mn-cs"/>
              </a:rPr>
              <a:t>«Нарушение правил техники безопасности или иных правил охраны труда, если это повлекло по неосторожности </a:t>
            </a:r>
            <a:r>
              <a:rPr lang="ru-RU" sz="1800" i="1" dirty="0" smtClean="0">
                <a:solidFill>
                  <a:srgbClr val="C00000"/>
                </a:solidFill>
                <a:effectLst>
                  <a:outerShdw blurRad="38100" dist="38100" dir="2700000" algn="tl">
                    <a:srgbClr val="000000">
                      <a:alpha val="43137"/>
                    </a:srgbClr>
                  </a:outerShdw>
                </a:effectLst>
                <a:latin typeface="+mn-lt"/>
                <a:ea typeface="+mn-ea"/>
                <a:cs typeface="+mn-cs"/>
              </a:rPr>
              <a:t>причинение тяжкого вреда здоровью </a:t>
            </a:r>
            <a:r>
              <a:rPr lang="ru-RU" sz="1800" i="1" dirty="0" smtClean="0">
                <a:solidFill>
                  <a:schemeClr val="tx1"/>
                </a:solidFill>
                <a:latin typeface="+mn-lt"/>
                <a:ea typeface="+mn-ea"/>
                <a:cs typeface="+mn-cs"/>
              </a:rPr>
              <a:t>человека, -</a:t>
            </a:r>
            <a:r>
              <a:rPr lang="ru-RU" sz="1800" dirty="0"/>
              <a:t> </a:t>
            </a:r>
            <a:r>
              <a:rPr lang="ru-RU" sz="1800" i="1" dirty="0" smtClean="0">
                <a:solidFill>
                  <a:schemeClr val="tx1"/>
                </a:solidFill>
                <a:latin typeface="+mn-lt"/>
                <a:ea typeface="+mn-ea"/>
                <a:cs typeface="+mn-cs"/>
              </a:rPr>
              <a:t>наказывается штрафом в размере до двухсот тысяч рублей или в размере заработной платы или иного дохода осужденного за период до восемнадцати месяцев, либо исправительными работами на срок до двух лет, либо лишением свободы на срок до одного года.</a:t>
            </a:r>
            <a:endParaRPr lang="ru-RU" sz="1800" dirty="0"/>
          </a:p>
          <a:p>
            <a:pPr>
              <a:lnSpc>
                <a:spcPct val="150000"/>
              </a:lnSpc>
              <a:spcBef>
                <a:spcPts val="0"/>
              </a:spcBef>
              <a:buFont typeface="Wingdings" pitchFamily="2" charset="2"/>
              <a:buChar char="v"/>
            </a:pPr>
            <a:r>
              <a:rPr lang="ru-RU" sz="1800" i="1" dirty="0" smtClean="0">
                <a:solidFill>
                  <a:schemeClr val="tx1"/>
                </a:solidFill>
                <a:latin typeface="+mn-lt"/>
                <a:ea typeface="+mn-ea"/>
                <a:cs typeface="+mn-cs"/>
              </a:rPr>
              <a:t>То же деяние, </a:t>
            </a:r>
            <a:r>
              <a:rPr lang="ru-RU" sz="1800" i="1" dirty="0" smtClean="0">
                <a:solidFill>
                  <a:schemeClr val="tx1"/>
                </a:solidFill>
                <a:effectLst>
                  <a:outerShdw blurRad="38100" dist="38100" dir="2700000" algn="tl">
                    <a:srgbClr val="000000">
                      <a:alpha val="43137"/>
                    </a:srgbClr>
                  </a:outerShdw>
                </a:effectLst>
                <a:latin typeface="+mn-lt"/>
                <a:ea typeface="+mn-ea"/>
                <a:cs typeface="+mn-cs"/>
              </a:rPr>
              <a:t>повлекшее по неосторожности смерть </a:t>
            </a:r>
            <a:r>
              <a:rPr lang="ru-RU" sz="1800" i="1" dirty="0" smtClean="0">
                <a:solidFill>
                  <a:schemeClr val="tx1"/>
                </a:solidFill>
                <a:latin typeface="+mn-lt"/>
                <a:ea typeface="+mn-ea"/>
                <a:cs typeface="+mn-cs"/>
              </a:rPr>
              <a:t>человека, -</a:t>
            </a:r>
            <a:r>
              <a:rPr lang="ru-RU" sz="1800" dirty="0"/>
              <a:t> </a:t>
            </a:r>
            <a:r>
              <a:rPr lang="ru-RU" sz="1800" i="1" dirty="0" smtClean="0">
                <a:solidFill>
                  <a:schemeClr val="tx1"/>
                </a:solidFill>
                <a:latin typeface="+mn-lt"/>
                <a:ea typeface="+mn-ea"/>
                <a:cs typeface="+mn-cs"/>
              </a:rPr>
              <a:t>наказывается лишением свободы на срок до трех лет с лишением права занимать определенные должности или заниматься определенной деятельностью на срок до трех лет или без такового».</a:t>
            </a:r>
            <a:endParaRPr lang="ru-RU" sz="2400" dirty="0" smtClean="0">
              <a:solidFill>
                <a:schemeClr val="tx1"/>
              </a:solidFill>
              <a:latin typeface="+mn-lt"/>
              <a:ea typeface="+mn-ea"/>
              <a:cs typeface="+mn-cs"/>
            </a:endParaRPr>
          </a:p>
          <a:p>
            <a:endParaRPr lang="ru-RU" sz="2400" dirty="0">
              <a:solidFill>
                <a:srgbClr val="006666"/>
              </a:solidFill>
            </a:endParaRPr>
          </a:p>
        </p:txBody>
      </p:sp>
      <p:pic>
        <p:nvPicPr>
          <p:cNvPr id="6" name="Picture 7" descr="http://coolprograms.narod.ru/ugol.kodeks.rf-pic.jpg"/>
          <p:cNvPicPr>
            <a:picLocks noChangeAspect="1" noChangeArrowheads="1"/>
          </p:cNvPicPr>
          <p:nvPr/>
        </p:nvPicPr>
        <p:blipFill>
          <a:blip r:embed="rId2"/>
          <a:srcRect/>
          <a:stretch>
            <a:fillRect/>
          </a:stretch>
        </p:blipFill>
        <p:spPr bwMode="auto">
          <a:xfrm>
            <a:off x="7929586" y="5500702"/>
            <a:ext cx="928694" cy="12305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142984"/>
            <a:ext cx="8572560" cy="5429288"/>
          </a:xfrm>
        </p:spPr>
        <p:txBody>
          <a:bodyPr/>
          <a:lstStyle/>
          <a:p>
            <a:pPr algn="just">
              <a:lnSpc>
                <a:spcPct val="150000"/>
              </a:lnSpc>
              <a:spcBef>
                <a:spcPts val="0"/>
              </a:spcBef>
            </a:pPr>
            <a:r>
              <a:rPr lang="ru-RU" sz="2000" b="1" dirty="0">
                <a:solidFill>
                  <a:srgbClr val="006666"/>
                </a:solidFill>
                <a:effectLst>
                  <a:outerShdw blurRad="38100" dist="38100" dir="2700000" algn="tl">
                    <a:srgbClr val="000000">
                      <a:alpha val="43137"/>
                    </a:srgbClr>
                  </a:outerShdw>
                </a:effectLst>
                <a:latin typeface="+mn-lt"/>
                <a:ea typeface="+mn-ea"/>
                <a:cs typeface="+mn-cs"/>
              </a:rPr>
              <a:t>В статье 419 ТК РФ </a:t>
            </a:r>
            <a:r>
              <a:rPr lang="ru-RU" sz="2000" dirty="0">
                <a:solidFill>
                  <a:schemeClr val="tx1"/>
                </a:solidFill>
                <a:latin typeface="+mn-lt"/>
                <a:ea typeface="+mn-ea"/>
                <a:cs typeface="+mn-cs"/>
              </a:rPr>
              <a:t>установлены виды ответственности за нарушение трудового законодательства и иных нормативных правовых актов, содержащих нормы трудового права:</a:t>
            </a:r>
          </a:p>
          <a:p>
            <a:pPr algn="just">
              <a:lnSpc>
                <a:spcPct val="150000"/>
              </a:lnSpc>
              <a:spcBef>
                <a:spcPts val="0"/>
              </a:spcBef>
              <a:buNone/>
            </a:pPr>
            <a:r>
              <a:rPr lang="ru-RU" sz="2000" i="1" dirty="0" smtClean="0">
                <a:solidFill>
                  <a:schemeClr val="tx1"/>
                </a:solidFill>
                <a:latin typeface="+mn-lt"/>
                <a:ea typeface="+mn-ea"/>
                <a:cs typeface="+mn-cs"/>
              </a:rPr>
              <a:t>    «</a:t>
            </a:r>
            <a:r>
              <a:rPr lang="ru-RU" sz="2000" b="1" i="1" dirty="0">
                <a:solidFill>
                  <a:srgbClr val="C00000"/>
                </a:solidFill>
                <a:effectLst>
                  <a:outerShdw blurRad="38100" dist="38100" dir="2700000" algn="tl">
                    <a:srgbClr val="000000">
                      <a:alpha val="43137"/>
                    </a:srgbClr>
                  </a:outerShdw>
                </a:effectLst>
                <a:latin typeface="+mn-lt"/>
                <a:ea typeface="+mn-ea"/>
                <a:cs typeface="+mn-cs"/>
              </a:rPr>
              <a:t>Лица, виновные в нарушении трудового законодательства</a:t>
            </a:r>
            <a:r>
              <a:rPr lang="ru-RU" sz="2000" b="1" i="1" dirty="0">
                <a:solidFill>
                  <a:srgbClr val="C00000"/>
                </a:solidFill>
                <a:latin typeface="+mn-lt"/>
                <a:ea typeface="+mn-ea"/>
                <a:cs typeface="+mn-cs"/>
              </a:rPr>
              <a:t> </a:t>
            </a:r>
            <a:r>
              <a:rPr lang="ru-RU" sz="2000" i="1" dirty="0">
                <a:solidFill>
                  <a:schemeClr val="tx1"/>
                </a:solidFill>
                <a:latin typeface="+mn-lt"/>
                <a:ea typeface="+mn-ea"/>
                <a:cs typeface="+mn-cs"/>
              </a:rPr>
              <a:t>и иных актов, содержащих нормы трудового права, </a:t>
            </a:r>
            <a:r>
              <a:rPr lang="ru-RU" sz="2000" b="1" i="1" dirty="0">
                <a:solidFill>
                  <a:schemeClr val="tx1"/>
                </a:solidFill>
                <a:effectLst>
                  <a:outerShdw blurRad="38100" dist="38100" dir="2700000" algn="tl">
                    <a:srgbClr val="000000">
                      <a:alpha val="43137"/>
                    </a:srgbClr>
                  </a:outerShdw>
                </a:effectLst>
                <a:latin typeface="+mn-lt"/>
                <a:ea typeface="+mn-ea"/>
                <a:cs typeface="+mn-cs"/>
              </a:rPr>
              <a:t>привлекаются к дисциплинарной и материальной ответственности</a:t>
            </a:r>
            <a:r>
              <a:rPr lang="ru-RU" sz="2000" b="1" i="1" dirty="0">
                <a:solidFill>
                  <a:schemeClr val="tx1"/>
                </a:solidFill>
                <a:latin typeface="+mn-lt"/>
                <a:ea typeface="+mn-ea"/>
                <a:cs typeface="+mn-cs"/>
              </a:rPr>
              <a:t> </a:t>
            </a:r>
            <a:r>
              <a:rPr lang="ru-RU" sz="2000" i="1" dirty="0">
                <a:solidFill>
                  <a:schemeClr val="tx1"/>
                </a:solidFill>
                <a:latin typeface="+mn-lt"/>
                <a:ea typeface="+mn-ea"/>
                <a:cs typeface="+mn-cs"/>
              </a:rPr>
              <a:t>в порядке, установленном настоящим Кодексом и иными федеральными законами, </a:t>
            </a:r>
            <a:r>
              <a:rPr lang="ru-RU" sz="2000" b="1" i="1" dirty="0">
                <a:solidFill>
                  <a:schemeClr val="tx1"/>
                </a:solidFill>
                <a:latin typeface="+mn-lt"/>
                <a:ea typeface="+mn-ea"/>
                <a:cs typeface="+mn-cs"/>
              </a:rPr>
              <a:t>а также привлекаются к </a:t>
            </a:r>
            <a:r>
              <a:rPr lang="ru-RU" sz="2000" b="1" i="1" dirty="0">
                <a:solidFill>
                  <a:schemeClr val="tx1"/>
                </a:solidFill>
                <a:effectLst>
                  <a:outerShdw blurRad="38100" dist="38100" dir="2700000" algn="tl">
                    <a:srgbClr val="000000">
                      <a:alpha val="43137"/>
                    </a:srgbClr>
                  </a:outerShdw>
                </a:effectLst>
                <a:latin typeface="+mn-lt"/>
                <a:ea typeface="+mn-ea"/>
                <a:cs typeface="+mn-cs"/>
              </a:rPr>
              <a:t>гражданско-правовой, административной и уголовной ответственности</a:t>
            </a:r>
            <a:r>
              <a:rPr lang="ru-RU" sz="2000" b="1" i="1" dirty="0">
                <a:solidFill>
                  <a:schemeClr val="tx1"/>
                </a:solidFill>
                <a:latin typeface="+mn-lt"/>
                <a:ea typeface="+mn-ea"/>
                <a:cs typeface="+mn-cs"/>
              </a:rPr>
              <a:t> </a:t>
            </a:r>
            <a:r>
              <a:rPr lang="ru-RU" sz="2000" i="1" dirty="0">
                <a:solidFill>
                  <a:schemeClr val="tx1"/>
                </a:solidFill>
                <a:latin typeface="+mn-lt"/>
                <a:ea typeface="+mn-ea"/>
                <a:cs typeface="+mn-cs"/>
              </a:rPr>
              <a:t>в порядке, установленном федеральными законами».</a:t>
            </a:r>
            <a:endParaRPr lang="ru-RU" sz="2000" dirty="0">
              <a:solidFill>
                <a:schemeClr val="tx1"/>
              </a:solidFill>
              <a:latin typeface="+mn-lt"/>
              <a:ea typeface="+mn-ea"/>
              <a:cs typeface="+mn-cs"/>
            </a:endParaRPr>
          </a:p>
          <a:p>
            <a:endParaRPr lang="ru-RU" sz="2400" dirty="0"/>
          </a:p>
        </p:txBody>
      </p:sp>
      <p:pic>
        <p:nvPicPr>
          <p:cNvPr id="5" name="Picture 2" descr="http://www.armia-russia.ru/wp-content/uploads/2010/11/pensii-voennoslugashih-zakon-o-pensiyah.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14744" y="214290"/>
            <a:ext cx="1019576" cy="74768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00042"/>
            <a:ext cx="8643997" cy="5473289"/>
          </a:xfrm>
        </p:spPr>
        <p:txBody>
          <a:bodyPr/>
          <a:lstStyle/>
          <a:p>
            <a:pPr algn="ctr">
              <a:buNone/>
            </a:pPr>
            <a:r>
              <a:rPr lang="ru-RU" sz="2400" b="1" spc="300" dirty="0">
                <a:solidFill>
                  <a:srgbClr val="006666"/>
                </a:solidFill>
                <a:effectLst>
                  <a:outerShdw blurRad="38100" dist="38100" dir="2700000" algn="tl">
                    <a:srgbClr val="000000">
                      <a:alpha val="43137"/>
                    </a:srgbClr>
                  </a:outerShdw>
                </a:effectLst>
                <a:latin typeface="+mn-lt"/>
                <a:ea typeface="+mn-ea"/>
                <a:cs typeface="+mn-cs"/>
              </a:rPr>
              <a:t>Дисциплинарная </a:t>
            </a:r>
            <a:r>
              <a:rPr lang="ru-RU" sz="2400" b="1" spc="300" dirty="0" smtClean="0">
                <a:solidFill>
                  <a:srgbClr val="006666"/>
                </a:solidFill>
                <a:effectLst>
                  <a:outerShdw blurRad="38100" dist="38100" dir="2700000" algn="tl">
                    <a:srgbClr val="000000">
                      <a:alpha val="43137"/>
                    </a:srgbClr>
                  </a:outerShdw>
                </a:effectLst>
                <a:latin typeface="+mn-lt"/>
                <a:ea typeface="+mn-ea"/>
                <a:cs typeface="+mn-cs"/>
              </a:rPr>
              <a:t>ответственность</a:t>
            </a:r>
            <a:endParaRPr lang="ru-RU" sz="2400" b="1" spc="300" dirty="0" smtClean="0">
              <a:solidFill>
                <a:srgbClr val="006666"/>
              </a:solidFill>
              <a:effectLst>
                <a:outerShdw blurRad="38100" dist="38100" dir="2700000" algn="tl">
                  <a:srgbClr val="000000">
                    <a:alpha val="43137"/>
                  </a:srgbClr>
                </a:outerShdw>
              </a:effectLst>
            </a:endParaRPr>
          </a:p>
          <a:p>
            <a:pPr algn="ctr">
              <a:buNone/>
            </a:pPr>
            <a:r>
              <a:rPr lang="ru-RU" sz="2400" dirty="0" smtClean="0">
                <a:solidFill>
                  <a:schemeClr val="tx1"/>
                </a:solidFill>
                <a:latin typeface="+mn-lt"/>
                <a:ea typeface="+mn-ea"/>
                <a:cs typeface="+mn-cs"/>
              </a:rPr>
              <a:t>- </a:t>
            </a:r>
            <a:r>
              <a:rPr lang="ru-RU" sz="2400" dirty="0">
                <a:solidFill>
                  <a:schemeClr val="tx1"/>
                </a:solidFill>
                <a:latin typeface="+mn-lt"/>
                <a:ea typeface="+mn-ea"/>
                <a:cs typeface="+mn-cs"/>
              </a:rPr>
              <a:t>статья 90, 192 ТК РФ. </a:t>
            </a:r>
            <a:endParaRPr lang="ru-RU" sz="2400" dirty="0" smtClean="0">
              <a:solidFill>
                <a:schemeClr val="tx1"/>
              </a:solidFill>
              <a:latin typeface="+mn-lt"/>
              <a:ea typeface="+mn-ea"/>
              <a:cs typeface="+mn-cs"/>
            </a:endParaRPr>
          </a:p>
          <a:p>
            <a:pPr algn="just">
              <a:lnSpc>
                <a:spcPct val="150000"/>
              </a:lnSpc>
              <a:buFont typeface="Wingdings" pitchFamily="2" charset="2"/>
              <a:buChar char="ü"/>
            </a:pPr>
            <a:r>
              <a:rPr lang="ru-RU" sz="2000" dirty="0" smtClean="0">
                <a:solidFill>
                  <a:schemeClr val="tx1"/>
                </a:solidFill>
                <a:latin typeface="+mn-lt"/>
                <a:ea typeface="+mn-ea"/>
                <a:cs typeface="+mn-cs"/>
              </a:rPr>
              <a:t>За </a:t>
            </a:r>
            <a:r>
              <a:rPr lang="ru-RU" sz="2000" dirty="0">
                <a:solidFill>
                  <a:schemeClr val="tx1"/>
                </a:solidFill>
                <a:latin typeface="+mn-lt"/>
                <a:ea typeface="+mn-ea"/>
                <a:cs typeface="+mn-cs"/>
              </a:rPr>
              <a:t>совершение дисциплинарного проступка, на работника может быть наложено дисциплинарное </a:t>
            </a:r>
            <a:r>
              <a:rPr lang="ru-RU" sz="2000" dirty="0">
                <a:solidFill>
                  <a:srgbClr val="C00000"/>
                </a:solidFill>
                <a:effectLst>
                  <a:outerShdw blurRad="38100" dist="38100" dir="2700000" algn="tl">
                    <a:srgbClr val="000000">
                      <a:alpha val="43137"/>
                    </a:srgbClr>
                  </a:outerShdw>
                </a:effectLst>
                <a:latin typeface="+mn-lt"/>
                <a:ea typeface="+mn-ea"/>
                <a:cs typeface="+mn-cs"/>
              </a:rPr>
              <a:t>взыскание в виде замечания, выговора, увольнения </a:t>
            </a:r>
            <a:r>
              <a:rPr lang="ru-RU" sz="2000" dirty="0">
                <a:solidFill>
                  <a:schemeClr val="tx1"/>
                </a:solidFill>
                <a:latin typeface="+mn-lt"/>
                <a:ea typeface="+mn-ea"/>
                <a:cs typeface="+mn-cs"/>
              </a:rPr>
              <a:t>по соответствующим основаниям. </a:t>
            </a:r>
            <a:endParaRPr lang="ru-RU" sz="2000" dirty="0" smtClean="0">
              <a:solidFill>
                <a:schemeClr val="tx1"/>
              </a:solidFill>
              <a:latin typeface="+mn-lt"/>
              <a:ea typeface="+mn-ea"/>
              <a:cs typeface="+mn-cs"/>
            </a:endParaRPr>
          </a:p>
          <a:p>
            <a:pPr algn="just">
              <a:lnSpc>
                <a:spcPct val="150000"/>
              </a:lnSpc>
              <a:buFont typeface="Wingdings" pitchFamily="2" charset="2"/>
              <a:buChar char="ü"/>
            </a:pPr>
            <a:r>
              <a:rPr lang="ru-RU" sz="2000" dirty="0" smtClean="0">
                <a:solidFill>
                  <a:srgbClr val="C00000"/>
                </a:solidFill>
                <a:effectLst>
                  <a:outerShdw blurRad="38100" dist="38100" dir="2700000" algn="tl">
                    <a:srgbClr val="000000">
                      <a:alpha val="43137"/>
                    </a:srgbClr>
                  </a:outerShdw>
                </a:effectLst>
                <a:latin typeface="+mn-lt"/>
                <a:ea typeface="+mn-ea"/>
                <a:cs typeface="+mn-cs"/>
              </a:rPr>
              <a:t>Дисциплинарный </a:t>
            </a:r>
            <a:r>
              <a:rPr lang="ru-RU" sz="2000" dirty="0">
                <a:solidFill>
                  <a:srgbClr val="C00000"/>
                </a:solidFill>
                <a:effectLst>
                  <a:outerShdw blurRad="38100" dist="38100" dir="2700000" algn="tl">
                    <a:srgbClr val="000000">
                      <a:alpha val="43137"/>
                    </a:srgbClr>
                  </a:outerShdw>
                </a:effectLst>
                <a:latin typeface="+mn-lt"/>
                <a:ea typeface="+mn-ea"/>
                <a:cs typeface="+mn-cs"/>
              </a:rPr>
              <a:t>проступок </a:t>
            </a:r>
            <a:r>
              <a:rPr lang="ru-RU" sz="2000" dirty="0">
                <a:solidFill>
                  <a:schemeClr val="tx1"/>
                </a:solidFill>
                <a:latin typeface="+mn-lt"/>
                <a:ea typeface="+mn-ea"/>
                <a:cs typeface="+mn-cs"/>
              </a:rPr>
              <a:t>– это неисполнение либо ненадлежащее исполнение работником по его вине возложенных на него трудовых обязанностей, предусмотренных трудовым законодательством, трудовым договором, локальными нормативными актами работодателя.</a:t>
            </a:r>
            <a:endParaRPr lang="ru-RU" sz="2000" dirty="0"/>
          </a:p>
        </p:txBody>
      </p:sp>
      <p:pic>
        <p:nvPicPr>
          <p:cNvPr id="31748" name="Picture 4" descr="http://niiot.ru/article/images/article.gif"/>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5008" y="5214950"/>
            <a:ext cx="1083454" cy="113056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85720" y="500042"/>
            <a:ext cx="8715436" cy="4929188"/>
          </a:xfrm>
        </p:spPr>
        <p:txBody>
          <a:bodyPr/>
          <a:lstStyle/>
          <a:p>
            <a:pPr algn="ctr">
              <a:buNone/>
            </a:pPr>
            <a:r>
              <a:rPr lang="ru-RU" sz="2400" b="1" spc="300" dirty="0">
                <a:solidFill>
                  <a:srgbClr val="006666"/>
                </a:solidFill>
                <a:effectLst>
                  <a:outerShdw blurRad="38100" dist="38100" dir="2700000" algn="tl">
                    <a:srgbClr val="000000">
                      <a:alpha val="43137"/>
                    </a:srgbClr>
                  </a:outerShdw>
                </a:effectLst>
                <a:latin typeface="+mn-lt"/>
                <a:ea typeface="+mn-ea"/>
                <a:cs typeface="+mn-cs"/>
              </a:rPr>
              <a:t>Материальная ответственность </a:t>
            </a:r>
            <a:endParaRPr lang="ru-RU" sz="2400" b="1" spc="300" dirty="0" smtClean="0">
              <a:solidFill>
                <a:srgbClr val="006666"/>
              </a:solidFill>
              <a:effectLst>
                <a:outerShdw blurRad="38100" dist="38100" dir="2700000" algn="tl">
                  <a:srgbClr val="000000">
                    <a:alpha val="43137"/>
                  </a:srgbClr>
                </a:outerShdw>
              </a:effectLst>
              <a:latin typeface="+mn-lt"/>
              <a:ea typeface="+mn-ea"/>
              <a:cs typeface="+mn-cs"/>
            </a:endParaRPr>
          </a:p>
          <a:p>
            <a:pPr algn="ctr">
              <a:buNone/>
            </a:pPr>
            <a:r>
              <a:rPr lang="ru-RU" sz="2400" dirty="0" smtClean="0">
                <a:solidFill>
                  <a:schemeClr val="tx1"/>
                </a:solidFill>
                <a:latin typeface="+mn-lt"/>
                <a:ea typeface="+mn-ea"/>
                <a:cs typeface="+mn-cs"/>
              </a:rPr>
              <a:t>сторон </a:t>
            </a:r>
            <a:r>
              <a:rPr lang="ru-RU" sz="2400" dirty="0">
                <a:solidFill>
                  <a:schemeClr val="tx1"/>
                </a:solidFill>
                <a:latin typeface="+mn-lt"/>
                <a:ea typeface="+mn-ea"/>
                <a:cs typeface="+mn-cs"/>
              </a:rPr>
              <a:t>трудового договора </a:t>
            </a:r>
            <a:endParaRPr lang="ru-RU" sz="2400" dirty="0" smtClean="0">
              <a:solidFill>
                <a:schemeClr val="tx1"/>
              </a:solidFill>
              <a:latin typeface="+mn-lt"/>
              <a:ea typeface="+mn-ea"/>
              <a:cs typeface="+mn-cs"/>
            </a:endParaRPr>
          </a:p>
          <a:p>
            <a:pPr algn="ctr">
              <a:buNone/>
            </a:pPr>
            <a:r>
              <a:rPr lang="ru-RU" sz="2400" dirty="0" smtClean="0">
                <a:solidFill>
                  <a:schemeClr val="tx1"/>
                </a:solidFill>
                <a:latin typeface="+mn-lt"/>
                <a:ea typeface="+mn-ea"/>
                <a:cs typeface="+mn-cs"/>
              </a:rPr>
              <a:t>предусмотрена </a:t>
            </a:r>
            <a:r>
              <a:rPr lang="ru-RU" sz="2400" dirty="0">
                <a:solidFill>
                  <a:schemeClr val="tx1"/>
                </a:solidFill>
                <a:latin typeface="+mn-lt"/>
                <a:ea typeface="+mn-ea"/>
                <a:cs typeface="+mn-cs"/>
              </a:rPr>
              <a:t>разделом 11 ТК РФ.</a:t>
            </a:r>
          </a:p>
          <a:p>
            <a:pPr algn="just">
              <a:lnSpc>
                <a:spcPct val="150000"/>
              </a:lnSpc>
              <a:spcBef>
                <a:spcPts val="0"/>
              </a:spcBef>
              <a:buFont typeface="Wingdings" pitchFamily="2" charset="2"/>
              <a:buChar char="Ø"/>
            </a:pPr>
            <a:r>
              <a:rPr lang="ru-RU" sz="2000" dirty="0">
                <a:solidFill>
                  <a:schemeClr val="tx1"/>
                </a:solidFill>
                <a:latin typeface="+mn-lt"/>
                <a:ea typeface="+mn-ea"/>
                <a:cs typeface="+mn-cs"/>
              </a:rPr>
              <a:t>В соответствии со статьей 238 ТК РФ работник </a:t>
            </a:r>
            <a:r>
              <a:rPr lang="ru-RU" sz="2000" dirty="0">
                <a:solidFill>
                  <a:srgbClr val="C00000"/>
                </a:solidFill>
                <a:effectLst>
                  <a:outerShdw blurRad="38100" dist="38100" dir="2700000" algn="tl">
                    <a:srgbClr val="000000">
                      <a:alpha val="43137"/>
                    </a:srgbClr>
                  </a:outerShdw>
                </a:effectLst>
                <a:latin typeface="+mn-lt"/>
                <a:ea typeface="+mn-ea"/>
                <a:cs typeface="+mn-cs"/>
              </a:rPr>
              <a:t>обязан возместить </a:t>
            </a:r>
            <a:r>
              <a:rPr lang="ru-RU" sz="2000" dirty="0">
                <a:solidFill>
                  <a:schemeClr val="tx1"/>
                </a:solidFill>
                <a:latin typeface="+mn-lt"/>
                <a:ea typeface="+mn-ea"/>
                <a:cs typeface="+mn-cs"/>
              </a:rPr>
              <a:t>работодателю причиненный ему прямой </a:t>
            </a:r>
            <a:r>
              <a:rPr lang="ru-RU" sz="2000" dirty="0" smtClean="0">
                <a:solidFill>
                  <a:schemeClr val="tx1"/>
                </a:solidFill>
                <a:latin typeface="+mn-lt"/>
                <a:ea typeface="+mn-ea"/>
                <a:cs typeface="+mn-cs"/>
              </a:rPr>
              <a:t>д</a:t>
            </a:r>
            <a:r>
              <a:rPr lang="ru-RU" sz="2000" dirty="0"/>
              <a:t>е</a:t>
            </a:r>
            <a:r>
              <a:rPr lang="ru-RU" sz="2000" dirty="0" smtClean="0">
                <a:solidFill>
                  <a:schemeClr val="tx1"/>
                </a:solidFill>
                <a:latin typeface="+mn-lt"/>
                <a:ea typeface="+mn-ea"/>
                <a:cs typeface="+mn-cs"/>
              </a:rPr>
              <a:t>йствительный ущерб</a:t>
            </a:r>
            <a:endParaRPr lang="ru-RU" sz="2000" dirty="0" smtClean="0"/>
          </a:p>
          <a:p>
            <a:pPr algn="just">
              <a:lnSpc>
                <a:spcPct val="150000"/>
              </a:lnSpc>
              <a:spcBef>
                <a:spcPts val="0"/>
              </a:spcBef>
              <a:buFont typeface="Wingdings" pitchFamily="2" charset="2"/>
              <a:buChar char="Ø"/>
            </a:pPr>
            <a:r>
              <a:rPr lang="ru-RU" sz="2000" dirty="0">
                <a:solidFill>
                  <a:srgbClr val="C00000"/>
                </a:solidFill>
                <a:effectLst>
                  <a:outerShdw blurRad="38100" dist="38100" dir="2700000" algn="tl">
                    <a:srgbClr val="000000">
                      <a:alpha val="43137"/>
                    </a:srgbClr>
                  </a:outerShdw>
                </a:effectLst>
                <a:latin typeface="+mn-lt"/>
                <a:ea typeface="+mn-ea"/>
                <a:cs typeface="+mn-cs"/>
              </a:rPr>
              <a:t>Прямой действительный ущерб</a:t>
            </a:r>
            <a:r>
              <a:rPr lang="ru-RU" sz="2000" dirty="0">
                <a:solidFill>
                  <a:schemeClr val="tx1"/>
                </a:solidFill>
                <a:latin typeface="+mn-lt"/>
                <a:ea typeface="+mn-ea"/>
                <a:cs typeface="+mn-cs"/>
              </a:rPr>
              <a:t>, согласно ТК РФ, – это реальное уменьшение либо ухудшение состояния имеющегося имущества </a:t>
            </a:r>
            <a:r>
              <a:rPr lang="ru-RU" sz="2000" dirty="0" smtClean="0">
                <a:solidFill>
                  <a:schemeClr val="tx1"/>
                </a:solidFill>
                <a:latin typeface="+mn-lt"/>
                <a:ea typeface="+mn-ea"/>
                <a:cs typeface="+mn-cs"/>
              </a:rPr>
              <a:t>работодателя.</a:t>
            </a:r>
          </a:p>
          <a:p>
            <a:pPr algn="just">
              <a:lnSpc>
                <a:spcPct val="150000"/>
              </a:lnSpc>
              <a:spcBef>
                <a:spcPts val="0"/>
              </a:spcBef>
              <a:buFont typeface="Wingdings" pitchFamily="2" charset="2"/>
              <a:buChar char="Ø"/>
            </a:pPr>
            <a:r>
              <a:rPr lang="ru-RU" sz="2000" dirty="0">
                <a:solidFill>
                  <a:schemeClr val="tx1"/>
                </a:solidFill>
                <a:latin typeface="+mn-lt"/>
                <a:ea typeface="+mn-ea"/>
                <a:cs typeface="+mn-cs"/>
              </a:rPr>
              <a:t>Согласно статье 241 ТК РФ работник несет материальную ответственность </a:t>
            </a:r>
            <a:r>
              <a:rPr lang="ru-RU" sz="2000" dirty="0">
                <a:solidFill>
                  <a:srgbClr val="C00000"/>
                </a:solidFill>
                <a:effectLst>
                  <a:outerShdw blurRad="38100" dist="38100" dir="2700000" algn="tl">
                    <a:srgbClr val="000000">
                      <a:alpha val="43137"/>
                    </a:srgbClr>
                  </a:outerShdw>
                </a:effectLst>
                <a:latin typeface="+mn-lt"/>
                <a:ea typeface="+mn-ea"/>
                <a:cs typeface="+mn-cs"/>
              </a:rPr>
              <a:t>в пределах своего среднемесячного заработка</a:t>
            </a:r>
            <a:r>
              <a:rPr lang="ru-RU" sz="2000" dirty="0">
                <a:solidFill>
                  <a:schemeClr val="tx1"/>
                </a:solidFill>
                <a:latin typeface="+mn-lt"/>
                <a:ea typeface="+mn-ea"/>
                <a:cs typeface="+mn-cs"/>
              </a:rPr>
              <a:t>. Руководитель организации несет, как правило, полную материальную ответственность.</a:t>
            </a:r>
            <a:endParaRPr lang="ru-RU" sz="2000" dirty="0" smtClean="0">
              <a:solidFill>
                <a:schemeClr val="tx1"/>
              </a:solidFill>
              <a:latin typeface="+mn-lt"/>
              <a:ea typeface="+mn-ea"/>
              <a:cs typeface="+mn-cs"/>
            </a:endParaRPr>
          </a:p>
        </p:txBody>
      </p:sp>
      <p:pic>
        <p:nvPicPr>
          <p:cNvPr id="8197" name="Picture 5" descr="http://ezotera.ariom.ru/uploads/posts/2009-12/1261840096_1-stress.jpg"/>
          <p:cNvPicPr>
            <a:picLocks noChangeAspect="1" noChangeArrowheads="1"/>
          </p:cNvPicPr>
          <p:nvPr/>
        </p:nvPicPr>
        <p:blipFill>
          <a:blip r:embed="rId2">
            <a:clrChange>
              <a:clrFrom>
                <a:srgbClr val="BFC9EC"/>
              </a:clrFrom>
              <a:clrTo>
                <a:srgbClr val="BFC9EC">
                  <a:alpha val="0"/>
                </a:srgbClr>
              </a:clrTo>
            </a:clrChange>
          </a:blip>
          <a:srcRect/>
          <a:stretch>
            <a:fillRect/>
          </a:stretch>
        </p:blipFill>
        <p:spPr bwMode="auto">
          <a:xfrm>
            <a:off x="5500694" y="5429263"/>
            <a:ext cx="1285884" cy="110585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500034" y="500042"/>
            <a:ext cx="8229600" cy="4929188"/>
          </a:xfrm>
        </p:spPr>
        <p:txBody>
          <a:bodyPr/>
          <a:lstStyle/>
          <a:p>
            <a:pPr algn="ctr">
              <a:buNone/>
            </a:pPr>
            <a:r>
              <a:rPr lang="ru-RU" sz="2400" b="1" spc="300" dirty="0">
                <a:solidFill>
                  <a:srgbClr val="006666"/>
                </a:solidFill>
                <a:effectLst>
                  <a:outerShdw blurRad="38100" dist="38100" dir="2700000" algn="tl">
                    <a:srgbClr val="000000">
                      <a:alpha val="43137"/>
                    </a:srgbClr>
                  </a:outerShdw>
                </a:effectLst>
                <a:latin typeface="+mn-lt"/>
                <a:ea typeface="+mn-ea"/>
                <a:cs typeface="+mn-cs"/>
              </a:rPr>
              <a:t>Гражданско-правовая ответственность</a:t>
            </a:r>
            <a:r>
              <a:rPr lang="ru-RU" sz="2400" dirty="0">
                <a:solidFill>
                  <a:srgbClr val="006666"/>
                </a:solidFill>
                <a:latin typeface="+mn-lt"/>
                <a:ea typeface="+mn-ea"/>
                <a:cs typeface="+mn-cs"/>
              </a:rPr>
              <a:t> </a:t>
            </a:r>
            <a:endParaRPr lang="ru-RU" sz="2400" dirty="0" smtClean="0">
              <a:solidFill>
                <a:srgbClr val="006666"/>
              </a:solidFill>
              <a:latin typeface="+mn-lt"/>
              <a:ea typeface="+mn-ea"/>
              <a:cs typeface="+mn-cs"/>
            </a:endParaRPr>
          </a:p>
          <a:p>
            <a:pPr algn="just">
              <a:lnSpc>
                <a:spcPct val="150000"/>
              </a:lnSpc>
              <a:spcBef>
                <a:spcPts val="0"/>
              </a:spcBef>
              <a:buNone/>
            </a:pPr>
            <a:r>
              <a:rPr lang="ru-RU" sz="2400" dirty="0"/>
              <a:t> </a:t>
            </a:r>
            <a:r>
              <a:rPr lang="ru-RU" sz="2400" dirty="0" smtClean="0"/>
              <a:t>   </a:t>
            </a:r>
            <a:r>
              <a:rPr lang="ru-RU" sz="2400" dirty="0" smtClean="0">
                <a:solidFill>
                  <a:schemeClr val="tx1"/>
                </a:solidFill>
                <a:latin typeface="+mn-lt"/>
                <a:ea typeface="+mn-ea"/>
                <a:cs typeface="+mn-cs"/>
              </a:rPr>
              <a:t>- </a:t>
            </a:r>
            <a:r>
              <a:rPr lang="ru-RU" sz="2400" dirty="0">
                <a:solidFill>
                  <a:schemeClr val="tx1"/>
                </a:solidFill>
                <a:latin typeface="+mn-lt"/>
                <a:ea typeface="+mn-ea"/>
                <a:cs typeface="+mn-cs"/>
              </a:rPr>
              <a:t>одна из форм государственного принуждения, состоящая во взыскании судом с правонарушителя в пользу потерпевшего имущественных санкций, влекущих для правонарушителя невыгодные имущественные последствия его поведения и направленных на восстановление нарушенной имущественной сферы потерпевшего.</a:t>
            </a:r>
            <a:endParaRPr lang="ru-RU" sz="2400" dirty="0">
              <a:solidFill>
                <a:srgbClr val="006666"/>
              </a:solidFill>
            </a:endParaRPr>
          </a:p>
        </p:txBody>
      </p:sp>
      <p:pic>
        <p:nvPicPr>
          <p:cNvPr id="22535" name="Picture 7" descr="http://pics.rbc.ru/img/cnews/2008/07/08/bolpotreb2.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29322" y="4429132"/>
            <a:ext cx="2740259" cy="202405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42844" y="500042"/>
            <a:ext cx="8715436" cy="4929188"/>
          </a:xfrm>
        </p:spPr>
        <p:txBody>
          <a:bodyPr/>
          <a:lstStyle/>
          <a:p>
            <a:pPr algn="ctr">
              <a:buNone/>
            </a:pPr>
            <a:r>
              <a:rPr lang="ru-RU" sz="2400" b="1" spc="600" dirty="0">
                <a:solidFill>
                  <a:srgbClr val="006666"/>
                </a:solidFill>
                <a:effectLst>
                  <a:outerShdw blurRad="38100" dist="38100" dir="2700000" algn="tl">
                    <a:srgbClr val="000000">
                      <a:alpha val="43137"/>
                    </a:srgbClr>
                  </a:outerShdw>
                </a:effectLst>
                <a:latin typeface="+mn-lt"/>
                <a:ea typeface="+mn-ea"/>
                <a:cs typeface="+mn-cs"/>
              </a:rPr>
              <a:t>Административная ответственность</a:t>
            </a:r>
          </a:p>
          <a:p>
            <a:pPr algn="just">
              <a:lnSpc>
                <a:spcPct val="150000"/>
              </a:lnSpc>
              <a:spcBef>
                <a:spcPts val="0"/>
              </a:spcBef>
              <a:buFont typeface="Wingdings" pitchFamily="2" charset="2"/>
              <a:buChar char="q"/>
            </a:pPr>
            <a:r>
              <a:rPr lang="ru-RU" sz="2000" dirty="0">
                <a:solidFill>
                  <a:schemeClr val="tx1"/>
                </a:solidFill>
                <a:latin typeface="+mn-lt"/>
                <a:ea typeface="+mn-ea"/>
                <a:cs typeface="+mn-cs"/>
              </a:rPr>
              <a:t>Ответственность за нарушение законодательства об охране труда предусмотрена статей 5.27 </a:t>
            </a:r>
            <a:r>
              <a:rPr lang="ru-RU" sz="2000" dirty="0" err="1">
                <a:solidFill>
                  <a:schemeClr val="tx1"/>
                </a:solidFill>
                <a:latin typeface="+mn-lt"/>
                <a:ea typeface="+mn-ea"/>
                <a:cs typeface="+mn-cs"/>
              </a:rPr>
              <a:t>КоАП</a:t>
            </a:r>
            <a:r>
              <a:rPr lang="ru-RU" sz="2000" dirty="0">
                <a:solidFill>
                  <a:schemeClr val="tx1"/>
                </a:solidFill>
                <a:latin typeface="+mn-lt"/>
                <a:ea typeface="+mn-ea"/>
                <a:cs typeface="+mn-cs"/>
              </a:rPr>
              <a:t> РФ. Лицами, которые могут быть привлечены к ответственности по данной статье, являются </a:t>
            </a:r>
            <a:r>
              <a:rPr lang="ru-RU" sz="2000" dirty="0">
                <a:solidFill>
                  <a:srgbClr val="C00000"/>
                </a:solidFill>
                <a:effectLst>
                  <a:outerShdw blurRad="38100" dist="38100" dir="2700000" algn="tl">
                    <a:srgbClr val="000000">
                      <a:alpha val="43137"/>
                    </a:srgbClr>
                  </a:outerShdw>
                </a:effectLst>
                <a:latin typeface="+mn-lt"/>
                <a:ea typeface="+mn-ea"/>
                <a:cs typeface="+mn-cs"/>
              </a:rPr>
              <a:t>должностные лица </a:t>
            </a:r>
            <a:r>
              <a:rPr lang="ru-RU" sz="2000" dirty="0">
                <a:solidFill>
                  <a:schemeClr val="tx1"/>
                </a:solidFill>
                <a:latin typeface="+mn-lt"/>
                <a:ea typeface="+mn-ea"/>
                <a:cs typeface="+mn-cs"/>
              </a:rPr>
              <a:t>организаций, юридические лица, лица, осуществляющие предпринимательскую деятельность без образования юридического лица</a:t>
            </a:r>
            <a:r>
              <a:rPr lang="ru-RU" sz="2000" dirty="0" smtClean="0">
                <a:solidFill>
                  <a:schemeClr val="tx1"/>
                </a:solidFill>
                <a:latin typeface="+mn-lt"/>
                <a:ea typeface="+mn-ea"/>
                <a:cs typeface="+mn-cs"/>
              </a:rPr>
              <a:t>.</a:t>
            </a:r>
          </a:p>
          <a:p>
            <a:pPr algn="just">
              <a:lnSpc>
                <a:spcPct val="150000"/>
              </a:lnSpc>
              <a:spcBef>
                <a:spcPts val="0"/>
              </a:spcBef>
              <a:buFont typeface="Wingdings" pitchFamily="2" charset="2"/>
              <a:buChar char="q"/>
            </a:pPr>
            <a:r>
              <a:rPr lang="ru-RU" sz="2000" dirty="0">
                <a:solidFill>
                  <a:schemeClr val="tx1"/>
                </a:solidFill>
                <a:latin typeface="+mn-lt"/>
                <a:ea typeface="+mn-ea"/>
                <a:cs typeface="+mn-cs"/>
              </a:rPr>
              <a:t>Нарушение законодательства в об охране труда может выражаться как в действии, так и </a:t>
            </a:r>
            <a:r>
              <a:rPr lang="ru-RU" sz="2000" dirty="0">
                <a:solidFill>
                  <a:srgbClr val="C00000"/>
                </a:solidFill>
                <a:effectLst>
                  <a:outerShdw blurRad="38100" dist="38100" dir="2700000" algn="tl">
                    <a:srgbClr val="000000">
                      <a:alpha val="43137"/>
                    </a:srgbClr>
                  </a:outerShdw>
                </a:effectLst>
                <a:latin typeface="+mn-lt"/>
                <a:ea typeface="+mn-ea"/>
                <a:cs typeface="+mn-cs"/>
              </a:rPr>
              <a:t>в бездействии </a:t>
            </a:r>
            <a:r>
              <a:rPr lang="ru-RU" sz="2000" dirty="0">
                <a:solidFill>
                  <a:schemeClr val="tx1"/>
                </a:solidFill>
                <a:latin typeface="+mn-lt"/>
                <a:ea typeface="+mn-ea"/>
                <a:cs typeface="+mn-cs"/>
              </a:rPr>
              <a:t>должностных лиц</a:t>
            </a:r>
            <a:r>
              <a:rPr lang="ru-RU" sz="2000" dirty="0" smtClean="0">
                <a:solidFill>
                  <a:schemeClr val="tx1"/>
                </a:solidFill>
                <a:latin typeface="+mn-lt"/>
                <a:ea typeface="+mn-ea"/>
                <a:cs typeface="+mn-cs"/>
              </a:rPr>
              <a:t>. </a:t>
            </a:r>
            <a:r>
              <a:rPr lang="ru-RU" sz="2000" dirty="0">
                <a:solidFill>
                  <a:schemeClr val="tx1"/>
                </a:solidFill>
                <a:latin typeface="+mn-lt"/>
                <a:ea typeface="+mn-ea"/>
                <a:cs typeface="+mn-cs"/>
              </a:rPr>
              <a:t>В любом случае здесь речь идет об умышленной форме вины</a:t>
            </a:r>
            <a:r>
              <a:rPr lang="ru-RU" sz="2000" dirty="0" smtClean="0">
                <a:solidFill>
                  <a:schemeClr val="tx1"/>
                </a:solidFill>
                <a:latin typeface="+mn-lt"/>
                <a:ea typeface="+mn-ea"/>
                <a:cs typeface="+mn-cs"/>
              </a:rPr>
              <a:t>.</a:t>
            </a:r>
          </a:p>
          <a:p>
            <a:pPr algn="just">
              <a:lnSpc>
                <a:spcPct val="150000"/>
              </a:lnSpc>
              <a:spcBef>
                <a:spcPts val="0"/>
              </a:spcBef>
              <a:buFont typeface="Wingdings" pitchFamily="2" charset="2"/>
              <a:buChar char="q"/>
            </a:pPr>
            <a:endParaRPr lang="ru-RU" sz="2000" dirty="0" smtClean="0">
              <a:solidFill>
                <a:schemeClr val="tx1"/>
              </a:solidFill>
              <a:latin typeface="+mn-lt"/>
              <a:ea typeface="+mn-ea"/>
              <a:cs typeface="+mn-cs"/>
            </a:endParaRPr>
          </a:p>
          <a:p>
            <a:pPr algn="just">
              <a:lnSpc>
                <a:spcPct val="150000"/>
              </a:lnSpc>
              <a:spcBef>
                <a:spcPts val="0"/>
              </a:spcBef>
              <a:buFont typeface="Wingdings" pitchFamily="2" charset="2"/>
              <a:buChar char="q"/>
            </a:pPr>
            <a:endParaRPr lang="ru-RU" sz="2000" dirty="0">
              <a:solidFill>
                <a:schemeClr val="tx1"/>
              </a:solidFill>
              <a:latin typeface="+mn-lt"/>
              <a:ea typeface="+mn-ea"/>
              <a:cs typeface="+mn-cs"/>
            </a:endParaRPr>
          </a:p>
          <a:p>
            <a:endParaRPr lang="ru-RU" sz="2400" dirty="0">
              <a:solidFill>
                <a:srgbClr val="006666"/>
              </a:solidFill>
            </a:endParaRPr>
          </a:p>
        </p:txBody>
      </p:sp>
      <p:pic>
        <p:nvPicPr>
          <p:cNvPr id="23559" name="Picture 7" descr="http://www.chtivo.ru/getpic3d/16775388/350/1184643.jpg"/>
          <p:cNvPicPr>
            <a:picLocks noChangeAspect="1" noChangeArrowheads="1"/>
          </p:cNvPicPr>
          <p:nvPr/>
        </p:nvPicPr>
        <p:blipFill>
          <a:blip r:embed="rId2">
            <a:clrChange>
              <a:clrFrom>
                <a:srgbClr val="FFF8DC"/>
              </a:clrFrom>
              <a:clrTo>
                <a:srgbClr val="FFF8DC">
                  <a:alpha val="0"/>
                </a:srgbClr>
              </a:clrTo>
            </a:clrChange>
          </a:blip>
          <a:srcRect/>
          <a:stretch>
            <a:fillRect/>
          </a:stretch>
        </p:blipFill>
        <p:spPr bwMode="auto">
          <a:xfrm rot="204224">
            <a:off x="7185947" y="4769704"/>
            <a:ext cx="1903233" cy="19032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28596" y="785794"/>
            <a:ext cx="8429684" cy="368280"/>
          </a:xfrm>
        </p:spPr>
        <p:txBody>
          <a:bodyPr/>
          <a:lstStyle/>
          <a:p>
            <a:r>
              <a:rPr lang="ru-RU" sz="2400" b="1" spc="600" dirty="0">
                <a:solidFill>
                  <a:srgbClr val="006666"/>
                </a:solidFill>
                <a:effectLst>
                  <a:outerShdw blurRad="38100" dist="38100" dir="2700000" algn="tl">
                    <a:srgbClr val="000000">
                      <a:alpha val="43137"/>
                    </a:srgbClr>
                  </a:outerShdw>
                </a:effectLst>
                <a:latin typeface="+mj-lt"/>
                <a:ea typeface="+mj-ea"/>
                <a:cs typeface="+mj-cs"/>
              </a:rPr>
              <a:t>Административная ответственность</a:t>
            </a:r>
            <a:r>
              <a:rPr lang="ru-RU" sz="3200" b="1" spc="600" dirty="0">
                <a:solidFill>
                  <a:schemeClr val="tx1"/>
                </a:solidFill>
                <a:effectLst>
                  <a:outerShdw blurRad="38100" dist="38100" dir="2700000" algn="tl">
                    <a:srgbClr val="000000">
                      <a:alpha val="43137"/>
                    </a:srgbClr>
                  </a:outerShdw>
                </a:effectLst>
                <a:latin typeface="+mj-lt"/>
                <a:ea typeface="+mj-ea"/>
                <a:cs typeface="+mj-cs"/>
              </a:rPr>
              <a:t/>
            </a:r>
            <a:br>
              <a:rPr lang="ru-RU" sz="3200" b="1" spc="600" dirty="0">
                <a:solidFill>
                  <a:schemeClr val="tx1"/>
                </a:solidFill>
                <a:effectLst>
                  <a:outerShdw blurRad="38100" dist="38100" dir="2700000" algn="tl">
                    <a:srgbClr val="000000">
                      <a:alpha val="43137"/>
                    </a:srgbClr>
                  </a:outerShdw>
                </a:effectLst>
                <a:latin typeface="+mj-lt"/>
                <a:ea typeface="+mj-ea"/>
                <a:cs typeface="+mj-cs"/>
              </a:rPr>
            </a:br>
            <a:endParaRPr lang="ru-RU" sz="3200" b="1" dirty="0">
              <a:solidFill>
                <a:srgbClr val="006666"/>
              </a:solidFill>
            </a:endParaRPr>
          </a:p>
        </p:txBody>
      </p:sp>
      <p:sp>
        <p:nvSpPr>
          <p:cNvPr id="24579" name="Rectangle 3"/>
          <p:cNvSpPr>
            <a:spLocks noGrp="1" noChangeArrowheads="1"/>
          </p:cNvSpPr>
          <p:nvPr>
            <p:ph type="body" idx="1"/>
          </p:nvPr>
        </p:nvSpPr>
        <p:spPr>
          <a:xfrm>
            <a:off x="457200" y="1196975"/>
            <a:ext cx="8229600" cy="4929188"/>
          </a:xfrm>
        </p:spPr>
        <p:txBody>
          <a:bodyPr/>
          <a:lstStyle/>
          <a:p>
            <a:pPr algn="just">
              <a:lnSpc>
                <a:spcPct val="150000"/>
              </a:lnSpc>
              <a:spcBef>
                <a:spcPts val="0"/>
              </a:spcBef>
              <a:buFont typeface="Wingdings" pitchFamily="2" charset="2"/>
              <a:buChar char="q"/>
            </a:pPr>
            <a:r>
              <a:rPr lang="ru-RU" sz="2000" dirty="0">
                <a:solidFill>
                  <a:schemeClr val="tx1"/>
                </a:solidFill>
                <a:latin typeface="+mn-lt"/>
                <a:ea typeface="+mn-ea"/>
                <a:cs typeface="+mn-cs"/>
              </a:rPr>
              <a:t>Согласно статье 2.2 </a:t>
            </a:r>
            <a:r>
              <a:rPr lang="ru-RU" sz="2000" dirty="0" err="1">
                <a:solidFill>
                  <a:schemeClr val="tx1"/>
                </a:solidFill>
                <a:latin typeface="+mn-lt"/>
                <a:ea typeface="+mn-ea"/>
                <a:cs typeface="+mn-cs"/>
              </a:rPr>
              <a:t>КоАП</a:t>
            </a:r>
            <a:r>
              <a:rPr lang="ru-RU" sz="2000" dirty="0">
                <a:solidFill>
                  <a:schemeClr val="tx1"/>
                </a:solidFill>
                <a:latin typeface="+mn-lt"/>
                <a:ea typeface="+mn-ea"/>
                <a:cs typeface="+mn-cs"/>
              </a:rPr>
              <a:t> РФ административное правонарушение признается совершенным умышленно, в случае если </a:t>
            </a:r>
            <a:r>
              <a:rPr lang="ru-RU" sz="2000" dirty="0">
                <a:solidFill>
                  <a:srgbClr val="C00000"/>
                </a:solidFill>
                <a:effectLst>
                  <a:outerShdw blurRad="38100" dist="38100" dir="2700000" algn="tl">
                    <a:srgbClr val="000000">
                      <a:alpha val="43137"/>
                    </a:srgbClr>
                  </a:outerShdw>
                </a:effectLst>
                <a:latin typeface="+mn-lt"/>
                <a:ea typeface="+mn-ea"/>
                <a:cs typeface="+mn-cs"/>
              </a:rPr>
              <a:t>лицо</a:t>
            </a:r>
            <a:r>
              <a:rPr lang="ru-RU" sz="2000" dirty="0">
                <a:solidFill>
                  <a:schemeClr val="tx1"/>
                </a:solidFill>
                <a:latin typeface="+mn-lt"/>
                <a:ea typeface="+mn-ea"/>
                <a:cs typeface="+mn-cs"/>
              </a:rPr>
              <a:t>, его совершившее, </a:t>
            </a:r>
            <a:r>
              <a:rPr lang="ru-RU" sz="2000" dirty="0">
                <a:solidFill>
                  <a:srgbClr val="C00000"/>
                </a:solidFill>
                <a:effectLst>
                  <a:outerShdw blurRad="38100" dist="38100" dir="2700000" algn="tl">
                    <a:srgbClr val="000000">
                      <a:alpha val="43137"/>
                    </a:srgbClr>
                  </a:outerShdw>
                </a:effectLst>
                <a:latin typeface="+mn-lt"/>
                <a:ea typeface="+mn-ea"/>
                <a:cs typeface="+mn-cs"/>
              </a:rPr>
              <a:t>осознавало</a:t>
            </a:r>
            <a:r>
              <a:rPr lang="ru-RU" sz="2000" dirty="0">
                <a:solidFill>
                  <a:schemeClr val="tx1"/>
                </a:solidFill>
                <a:latin typeface="+mn-lt"/>
                <a:ea typeface="+mn-ea"/>
                <a:cs typeface="+mn-cs"/>
              </a:rPr>
              <a:t> противоправный характер своего действия (бездействия), </a:t>
            </a:r>
            <a:r>
              <a:rPr lang="ru-RU" sz="2000" dirty="0">
                <a:solidFill>
                  <a:srgbClr val="C00000"/>
                </a:solidFill>
                <a:effectLst>
                  <a:outerShdw blurRad="38100" dist="38100" dir="2700000" algn="tl">
                    <a:srgbClr val="000000">
                      <a:alpha val="43137"/>
                    </a:srgbClr>
                  </a:outerShdw>
                </a:effectLst>
                <a:latin typeface="+mn-lt"/>
                <a:ea typeface="+mn-ea"/>
                <a:cs typeface="+mn-cs"/>
              </a:rPr>
              <a:t>предвидело</a:t>
            </a:r>
            <a:r>
              <a:rPr lang="ru-RU" sz="2000" dirty="0">
                <a:solidFill>
                  <a:schemeClr val="tx1"/>
                </a:solidFill>
                <a:latin typeface="+mn-lt"/>
                <a:ea typeface="+mn-ea"/>
                <a:cs typeface="+mn-cs"/>
              </a:rPr>
              <a:t> его вредные последствия и </a:t>
            </a:r>
            <a:r>
              <a:rPr lang="ru-RU" sz="2000" dirty="0">
                <a:solidFill>
                  <a:srgbClr val="C00000"/>
                </a:solidFill>
                <a:effectLst>
                  <a:outerShdw blurRad="38100" dist="38100" dir="2700000" algn="tl">
                    <a:srgbClr val="000000">
                      <a:alpha val="43137"/>
                    </a:srgbClr>
                  </a:outerShdw>
                </a:effectLst>
                <a:latin typeface="+mn-lt"/>
                <a:ea typeface="+mn-ea"/>
                <a:cs typeface="+mn-cs"/>
              </a:rPr>
              <a:t>желало </a:t>
            </a:r>
            <a:r>
              <a:rPr lang="ru-RU" sz="2000" dirty="0">
                <a:solidFill>
                  <a:schemeClr val="tx1"/>
                </a:solidFill>
                <a:latin typeface="+mn-lt"/>
                <a:ea typeface="+mn-ea"/>
                <a:cs typeface="+mn-cs"/>
              </a:rPr>
              <a:t>наступления таких последствий или </a:t>
            </a:r>
            <a:r>
              <a:rPr lang="ru-RU" sz="2000" dirty="0">
                <a:solidFill>
                  <a:srgbClr val="C00000"/>
                </a:solidFill>
                <a:effectLst>
                  <a:outerShdw blurRad="38100" dist="38100" dir="2700000" algn="tl">
                    <a:srgbClr val="000000">
                      <a:alpha val="43137"/>
                    </a:srgbClr>
                  </a:outerShdw>
                </a:effectLst>
                <a:latin typeface="+mn-lt"/>
                <a:ea typeface="+mn-ea"/>
                <a:cs typeface="+mn-cs"/>
              </a:rPr>
              <a:t>сознательно их допускало</a:t>
            </a:r>
            <a:r>
              <a:rPr lang="ru-RU" sz="2000" dirty="0">
                <a:solidFill>
                  <a:schemeClr val="tx1"/>
                </a:solidFill>
                <a:latin typeface="+mn-lt"/>
                <a:ea typeface="+mn-ea"/>
                <a:cs typeface="+mn-cs"/>
              </a:rPr>
              <a:t>, либо </a:t>
            </a:r>
            <a:r>
              <a:rPr lang="ru-RU" sz="2000" dirty="0">
                <a:solidFill>
                  <a:srgbClr val="C00000"/>
                </a:solidFill>
                <a:effectLst>
                  <a:outerShdw blurRad="38100" dist="38100" dir="2700000" algn="tl">
                    <a:srgbClr val="000000">
                      <a:alpha val="43137"/>
                    </a:srgbClr>
                  </a:outerShdw>
                </a:effectLst>
                <a:latin typeface="+mn-lt"/>
                <a:ea typeface="+mn-ea"/>
                <a:cs typeface="+mn-cs"/>
              </a:rPr>
              <a:t>относилось к ним безразлично</a:t>
            </a:r>
            <a:r>
              <a:rPr lang="ru-RU" sz="2000" dirty="0" smtClean="0">
                <a:solidFill>
                  <a:schemeClr val="tx1"/>
                </a:solidFill>
                <a:latin typeface="+mn-lt"/>
                <a:ea typeface="+mn-ea"/>
                <a:cs typeface="+mn-cs"/>
              </a:rPr>
              <a:t>.</a:t>
            </a:r>
          </a:p>
          <a:p>
            <a:pPr algn="just">
              <a:lnSpc>
                <a:spcPct val="150000"/>
              </a:lnSpc>
              <a:spcBef>
                <a:spcPts val="0"/>
              </a:spcBef>
              <a:buFont typeface="Wingdings" pitchFamily="2" charset="2"/>
              <a:buChar char="q"/>
            </a:pPr>
            <a:r>
              <a:rPr lang="ru-RU" sz="2000" dirty="0">
                <a:solidFill>
                  <a:schemeClr val="tx1"/>
                </a:solidFill>
                <a:latin typeface="+mn-lt"/>
                <a:ea typeface="+mn-ea"/>
                <a:cs typeface="+mn-cs"/>
              </a:rPr>
              <a:t>Частью 1 статьи 5.27 предусмотрены в виде административного наказания либо административный </a:t>
            </a:r>
            <a:r>
              <a:rPr lang="ru-RU" sz="2000" dirty="0">
                <a:solidFill>
                  <a:srgbClr val="C00000"/>
                </a:solidFill>
                <a:effectLst>
                  <a:outerShdw blurRad="38100" dist="38100" dir="2700000" algn="tl">
                    <a:srgbClr val="000000">
                      <a:alpha val="43137"/>
                    </a:srgbClr>
                  </a:outerShdw>
                </a:effectLst>
                <a:latin typeface="+mn-lt"/>
                <a:ea typeface="+mn-ea"/>
                <a:cs typeface="+mn-cs"/>
              </a:rPr>
              <a:t>штраф</a:t>
            </a:r>
            <a:r>
              <a:rPr lang="ru-RU" sz="2000" dirty="0">
                <a:solidFill>
                  <a:schemeClr val="tx1"/>
                </a:solidFill>
                <a:latin typeface="+mn-lt"/>
                <a:ea typeface="+mn-ea"/>
                <a:cs typeface="+mn-cs"/>
              </a:rPr>
              <a:t>, либо административное </a:t>
            </a:r>
            <a:r>
              <a:rPr lang="ru-RU" sz="2000" dirty="0">
                <a:solidFill>
                  <a:srgbClr val="C00000"/>
                </a:solidFill>
                <a:effectLst>
                  <a:outerShdw blurRad="38100" dist="38100" dir="2700000" algn="tl">
                    <a:srgbClr val="000000">
                      <a:alpha val="43137"/>
                    </a:srgbClr>
                  </a:outerShdw>
                </a:effectLst>
                <a:latin typeface="+mn-lt"/>
                <a:ea typeface="+mn-ea"/>
                <a:cs typeface="+mn-cs"/>
              </a:rPr>
              <a:t>приостановление деятельности</a:t>
            </a:r>
            <a:r>
              <a:rPr lang="ru-RU" sz="2000" dirty="0">
                <a:solidFill>
                  <a:schemeClr val="tx1"/>
                </a:solidFill>
                <a:latin typeface="+mn-lt"/>
                <a:ea typeface="+mn-ea"/>
                <a:cs typeface="+mn-cs"/>
              </a:rPr>
              <a:t>.</a:t>
            </a:r>
            <a:endParaRPr lang="ru-RU" sz="2000" dirty="0">
              <a:solidFill>
                <a:srgbClr val="006666"/>
              </a:solidFill>
            </a:endParaRPr>
          </a:p>
        </p:txBody>
      </p:sp>
      <p:pic>
        <p:nvPicPr>
          <p:cNvPr id="6" name="Picture 7" descr="http://www.chtivo.ru/getpic3d/16775388/350/1184643.jpg"/>
          <p:cNvPicPr>
            <a:picLocks noChangeAspect="1" noChangeArrowheads="1"/>
          </p:cNvPicPr>
          <p:nvPr/>
        </p:nvPicPr>
        <p:blipFill>
          <a:blip r:embed="rId2">
            <a:clrChange>
              <a:clrFrom>
                <a:srgbClr val="FFF8DC"/>
              </a:clrFrom>
              <a:clrTo>
                <a:srgbClr val="FFF8DC">
                  <a:alpha val="0"/>
                </a:srgbClr>
              </a:clrTo>
            </a:clrChange>
          </a:blip>
          <a:srcRect/>
          <a:stretch>
            <a:fillRect/>
          </a:stretch>
        </p:blipFill>
        <p:spPr bwMode="auto">
          <a:xfrm rot="204224">
            <a:off x="7110324" y="5324382"/>
            <a:ext cx="1319087" cy="131908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7158" y="428604"/>
            <a:ext cx="8643998" cy="633412"/>
          </a:xfrm>
        </p:spPr>
        <p:txBody>
          <a:bodyPr/>
          <a:lstStyle/>
          <a:p>
            <a:r>
              <a:rPr lang="ru-RU" sz="2400" b="1" spc="600" dirty="0" smtClean="0">
                <a:solidFill>
                  <a:srgbClr val="006666"/>
                </a:solidFill>
                <a:effectLst>
                  <a:outerShdw blurRad="38100" dist="38100" dir="2700000" algn="tl">
                    <a:srgbClr val="000000">
                      <a:alpha val="43137"/>
                    </a:srgbClr>
                  </a:outerShdw>
                </a:effectLst>
                <a:latin typeface="+mj-lt"/>
                <a:ea typeface="+mj-ea"/>
                <a:cs typeface="+mj-cs"/>
              </a:rPr>
              <a:t>Административная ответственность</a:t>
            </a:r>
            <a:endParaRPr lang="ru-RU" sz="2400" b="1" dirty="0">
              <a:solidFill>
                <a:srgbClr val="006666"/>
              </a:solidFill>
            </a:endParaRPr>
          </a:p>
        </p:txBody>
      </p:sp>
      <p:sp>
        <p:nvSpPr>
          <p:cNvPr id="25603" name="Rectangle 3"/>
          <p:cNvSpPr>
            <a:spLocks noGrp="1" noChangeArrowheads="1"/>
          </p:cNvSpPr>
          <p:nvPr>
            <p:ph type="body" idx="1"/>
          </p:nvPr>
        </p:nvSpPr>
        <p:spPr>
          <a:xfrm>
            <a:off x="457200" y="1196975"/>
            <a:ext cx="8229600" cy="4929188"/>
          </a:xfrm>
        </p:spPr>
        <p:txBody>
          <a:bodyPr/>
          <a:lstStyle/>
          <a:p>
            <a:pPr>
              <a:lnSpc>
                <a:spcPct val="150000"/>
              </a:lnSpc>
              <a:spcBef>
                <a:spcPts val="0"/>
              </a:spcBef>
              <a:buFont typeface="Wingdings" pitchFamily="2" charset="2"/>
              <a:buChar char="q"/>
            </a:pPr>
            <a:r>
              <a:rPr lang="ru-RU" sz="2000" dirty="0">
                <a:solidFill>
                  <a:schemeClr val="tx1"/>
                </a:solidFill>
                <a:latin typeface="+mn-lt"/>
                <a:ea typeface="+mn-ea"/>
                <a:cs typeface="+mn-cs"/>
              </a:rPr>
              <a:t>Нарушение правил техники безопасности или иных правил охраны труда, совершенное лицом, на котором лежали обязанности по соблюдению этих правил, если это повлекло по неосторожности причинение тяжкого вреда здоровью человека будет квалифицироваться как преступление, предусмотренное часть 1 статьи 143 Уголовного кодекса Российской Федерации (далее – УК РФ). А в случае, если не наступили последствия, предусмотренные этой статьей – причинен легкий или средний вред здоровью, то содеянное будет рассматриваться как административное правонарушение, предусмотренное статьей 5.27 </a:t>
            </a:r>
            <a:r>
              <a:rPr lang="ru-RU" sz="2000" dirty="0" err="1">
                <a:solidFill>
                  <a:schemeClr val="tx1"/>
                </a:solidFill>
                <a:latin typeface="+mn-lt"/>
                <a:ea typeface="+mn-ea"/>
                <a:cs typeface="+mn-cs"/>
              </a:rPr>
              <a:t>КоАП</a:t>
            </a:r>
            <a:r>
              <a:rPr lang="ru-RU" sz="2000" dirty="0">
                <a:solidFill>
                  <a:schemeClr val="tx1"/>
                </a:solidFill>
                <a:latin typeface="+mn-lt"/>
                <a:ea typeface="+mn-ea"/>
                <a:cs typeface="+mn-cs"/>
              </a:rPr>
              <a:t> РФ.</a:t>
            </a:r>
            <a:endParaRPr lang="ru-RU" sz="2000" dirty="0">
              <a:solidFill>
                <a:srgbClr val="006666"/>
              </a:solidFill>
            </a:endParaRPr>
          </a:p>
        </p:txBody>
      </p:sp>
      <p:pic>
        <p:nvPicPr>
          <p:cNvPr id="6" name="Picture 7" descr="http://www.chtivo.ru/getpic3d/16775388/350/1184643.jpg"/>
          <p:cNvPicPr>
            <a:picLocks noChangeAspect="1" noChangeArrowheads="1"/>
          </p:cNvPicPr>
          <p:nvPr/>
        </p:nvPicPr>
        <p:blipFill>
          <a:blip r:embed="rId2" cstate="print">
            <a:clrChange>
              <a:clrFrom>
                <a:srgbClr val="FFF8DC"/>
              </a:clrFrom>
              <a:clrTo>
                <a:srgbClr val="FFF8DC">
                  <a:alpha val="0"/>
                </a:srgbClr>
              </a:clrTo>
            </a:clrChange>
          </a:blip>
          <a:srcRect/>
          <a:stretch>
            <a:fillRect/>
          </a:stretch>
        </p:blipFill>
        <p:spPr bwMode="auto">
          <a:xfrm rot="204224">
            <a:off x="7673239" y="5807693"/>
            <a:ext cx="1020901" cy="10209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28596" y="500042"/>
            <a:ext cx="8229600" cy="4929188"/>
          </a:xfrm>
        </p:spPr>
        <p:txBody>
          <a:bodyPr/>
          <a:lstStyle/>
          <a:p>
            <a:pPr algn="ctr">
              <a:buNone/>
            </a:pPr>
            <a:r>
              <a:rPr lang="ru-RU" sz="2800" b="1" spc="300" dirty="0">
                <a:solidFill>
                  <a:srgbClr val="006666"/>
                </a:solidFill>
                <a:effectLst>
                  <a:outerShdw blurRad="38100" dist="38100" dir="2700000" algn="tl">
                    <a:srgbClr val="000000">
                      <a:alpha val="43137"/>
                    </a:srgbClr>
                  </a:outerShdw>
                </a:effectLst>
                <a:latin typeface="+mn-lt"/>
                <a:ea typeface="+mn-ea"/>
                <a:cs typeface="+mn-cs"/>
              </a:rPr>
              <a:t>Уголовная ответственность</a:t>
            </a:r>
          </a:p>
          <a:p>
            <a:pPr algn="just">
              <a:lnSpc>
                <a:spcPct val="150000"/>
              </a:lnSpc>
              <a:spcBef>
                <a:spcPts val="0"/>
              </a:spcBef>
              <a:buFont typeface="Wingdings" pitchFamily="2" charset="2"/>
              <a:buChar char="v"/>
            </a:pPr>
            <a:r>
              <a:rPr lang="ru-RU" sz="2000" dirty="0" smtClean="0">
                <a:solidFill>
                  <a:schemeClr val="tx1"/>
                </a:solidFill>
                <a:latin typeface="+mn-lt"/>
                <a:ea typeface="+mn-ea"/>
                <a:cs typeface="+mn-cs"/>
              </a:rPr>
              <a:t>Уголовным Кодексом РФ </a:t>
            </a:r>
            <a:r>
              <a:rPr lang="ru-RU" sz="2000" dirty="0">
                <a:solidFill>
                  <a:schemeClr val="tx1"/>
                </a:solidFill>
                <a:latin typeface="+mn-lt"/>
                <a:ea typeface="+mn-ea"/>
                <a:cs typeface="+mn-cs"/>
              </a:rPr>
              <a:t>предусмотрена ответственность за действия, которые грубо попирают положения законодательства о труде и охране труда, либо которые повлекли за собой значительные негативные последствия, например причинение вреда здоровью, либо гибель людей</a:t>
            </a:r>
            <a:r>
              <a:rPr lang="ru-RU" sz="2000" dirty="0" smtClean="0">
                <a:solidFill>
                  <a:schemeClr val="tx1"/>
                </a:solidFill>
                <a:latin typeface="+mn-lt"/>
                <a:ea typeface="+mn-ea"/>
                <a:cs typeface="+mn-cs"/>
              </a:rPr>
              <a:t>.</a:t>
            </a:r>
          </a:p>
          <a:p>
            <a:pPr algn="just">
              <a:lnSpc>
                <a:spcPct val="150000"/>
              </a:lnSpc>
              <a:spcBef>
                <a:spcPts val="0"/>
              </a:spcBef>
              <a:buFont typeface="Wingdings" pitchFamily="2" charset="2"/>
              <a:buChar char="v"/>
            </a:pPr>
            <a:r>
              <a:rPr lang="ru-RU" sz="2000" dirty="0" smtClean="0"/>
              <a:t>К</a:t>
            </a:r>
            <a:r>
              <a:rPr lang="ru-RU" sz="2000" dirty="0" smtClean="0">
                <a:solidFill>
                  <a:schemeClr val="tx1"/>
                </a:solidFill>
                <a:latin typeface="+mn-lt"/>
                <a:ea typeface="+mn-ea"/>
                <a:cs typeface="+mn-cs"/>
              </a:rPr>
              <a:t> </a:t>
            </a:r>
            <a:r>
              <a:rPr lang="ru-RU" sz="2000" dirty="0">
                <a:solidFill>
                  <a:schemeClr val="tx1"/>
                </a:solidFill>
                <a:latin typeface="+mn-lt"/>
                <a:ea typeface="+mn-ea"/>
                <a:cs typeface="+mn-cs"/>
              </a:rPr>
              <a:t>уголовной ответственности могут быть привлечены </a:t>
            </a:r>
            <a:r>
              <a:rPr lang="ru-RU" sz="2000" dirty="0">
                <a:solidFill>
                  <a:srgbClr val="C00000"/>
                </a:solidFill>
                <a:effectLst>
                  <a:outerShdw blurRad="38100" dist="38100" dir="2700000" algn="tl">
                    <a:srgbClr val="000000">
                      <a:alpha val="43137"/>
                    </a:srgbClr>
                  </a:outerShdw>
                </a:effectLst>
                <a:latin typeface="+mn-lt"/>
                <a:ea typeface="+mn-ea"/>
                <a:cs typeface="+mn-cs"/>
              </a:rPr>
              <a:t>только</a:t>
            </a:r>
            <a:r>
              <a:rPr lang="ru-RU" sz="2000" dirty="0">
                <a:solidFill>
                  <a:schemeClr val="tx1"/>
                </a:solidFill>
                <a:latin typeface="+mn-lt"/>
                <a:ea typeface="+mn-ea"/>
                <a:cs typeface="+mn-cs"/>
              </a:rPr>
              <a:t> физические лица. </a:t>
            </a:r>
            <a:endParaRPr lang="ru-RU" sz="2000" dirty="0" smtClean="0">
              <a:solidFill>
                <a:schemeClr val="tx1"/>
              </a:solidFill>
              <a:latin typeface="+mn-lt"/>
              <a:ea typeface="+mn-ea"/>
              <a:cs typeface="+mn-cs"/>
            </a:endParaRPr>
          </a:p>
          <a:p>
            <a:pPr algn="just">
              <a:lnSpc>
                <a:spcPct val="150000"/>
              </a:lnSpc>
              <a:spcBef>
                <a:spcPts val="0"/>
              </a:spcBef>
              <a:buFont typeface="Wingdings" pitchFamily="2" charset="2"/>
              <a:buChar char="v"/>
            </a:pPr>
            <a:r>
              <a:rPr lang="ru-RU" sz="2000" dirty="0">
                <a:solidFill>
                  <a:schemeClr val="tx1"/>
                </a:solidFill>
                <a:latin typeface="+mn-lt"/>
                <a:ea typeface="+mn-ea"/>
                <a:cs typeface="+mn-cs"/>
              </a:rPr>
              <a:t>За нарушение законодательства об охране труда должны быть </a:t>
            </a:r>
            <a:r>
              <a:rPr lang="ru-RU" sz="2000" dirty="0">
                <a:solidFill>
                  <a:srgbClr val="C00000"/>
                </a:solidFill>
                <a:effectLst>
                  <a:outerShdw blurRad="38100" dist="38100" dir="2700000" algn="tl">
                    <a:srgbClr val="000000">
                      <a:alpha val="43137"/>
                    </a:srgbClr>
                  </a:outerShdw>
                </a:effectLst>
                <a:latin typeface="+mn-lt"/>
                <a:ea typeface="+mn-ea"/>
                <a:cs typeface="+mn-cs"/>
              </a:rPr>
              <a:t>в первую очередь </a:t>
            </a:r>
            <a:r>
              <a:rPr lang="ru-RU" sz="2000" dirty="0">
                <a:solidFill>
                  <a:schemeClr val="tx1"/>
                </a:solidFill>
                <a:latin typeface="+mn-lt"/>
                <a:ea typeface="+mn-ea"/>
                <a:cs typeface="+mn-cs"/>
              </a:rPr>
              <a:t>привлечены лица, отвечающие в организации за обеспечение охраны труда на участке работ, где произошел несчастный случай.</a:t>
            </a:r>
            <a:endParaRPr lang="ru-RU" sz="2000" dirty="0" smtClean="0">
              <a:solidFill>
                <a:schemeClr val="tx1"/>
              </a:solidFill>
              <a:latin typeface="+mn-lt"/>
              <a:ea typeface="+mn-ea"/>
              <a:cs typeface="+mn-cs"/>
            </a:endParaRPr>
          </a:p>
          <a:p>
            <a:endParaRPr lang="ru-RU" sz="2400" dirty="0">
              <a:solidFill>
                <a:srgbClr val="006666"/>
              </a:solidFill>
            </a:endParaRPr>
          </a:p>
        </p:txBody>
      </p:sp>
      <p:pic>
        <p:nvPicPr>
          <p:cNvPr id="26631" name="Picture 7" descr="http://coolprograms.narod.ru/ugol.kodeks.rf-pic.jpg"/>
          <p:cNvPicPr>
            <a:picLocks noChangeAspect="1" noChangeArrowheads="1"/>
          </p:cNvPicPr>
          <p:nvPr/>
        </p:nvPicPr>
        <p:blipFill>
          <a:blip r:embed="rId2"/>
          <a:srcRect/>
          <a:stretch>
            <a:fillRect/>
          </a:stretch>
        </p:blipFill>
        <p:spPr bwMode="auto">
          <a:xfrm>
            <a:off x="7643834" y="5500702"/>
            <a:ext cx="928694" cy="12305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Учебная">
  <a:themeElements>
    <a:clrScheme name="Учебна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Учебная">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Учебна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чебная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Учебная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Учебная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Учебная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Учебная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Учебная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Учебная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Учебная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Учебная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Учебная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Учебная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Учебная</Template>
  <TotalTime>74</TotalTime>
  <Words>609</Words>
  <Application>Microsoft Office PowerPoint</Application>
  <PresentationFormat>Экран (4:3)</PresentationFormat>
  <Paragraphs>33</Paragraphs>
  <Slides>10</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10</vt:i4>
      </vt:variant>
    </vt:vector>
  </HeadingPairs>
  <TitlesOfParts>
    <vt:vector size="12" baseType="lpstr">
      <vt:lpstr>Arial</vt:lpstr>
      <vt:lpstr>Учебная</vt:lpstr>
      <vt:lpstr>Ответственность за нарушение требований охраны труда</vt:lpstr>
      <vt:lpstr>Слайд 2</vt:lpstr>
      <vt:lpstr>Слайд 3</vt:lpstr>
      <vt:lpstr>Слайд 4</vt:lpstr>
      <vt:lpstr>Слайд 5</vt:lpstr>
      <vt:lpstr>Слайд 6</vt:lpstr>
      <vt:lpstr>Административная ответственность </vt:lpstr>
      <vt:lpstr>Административная ответственность</vt:lpstr>
      <vt:lpstr>Слайд 9</vt:lpstr>
      <vt:lpstr>Уголовная ответственность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10</cp:revision>
  <dcterms:created xsi:type="dcterms:W3CDTF">2012-09-19T15:49:23Z</dcterms:created>
  <dcterms:modified xsi:type="dcterms:W3CDTF">2012-09-19T17:04:03Z</dcterms:modified>
</cp:coreProperties>
</file>